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56" r:id="rId5"/>
    <p:sldId id="264" r:id="rId6"/>
    <p:sldId id="263" r:id="rId7"/>
    <p:sldId id="265" r:id="rId8"/>
    <p:sldId id="261" r:id="rId9"/>
    <p:sldId id="260" r:id="rId10"/>
    <p:sldId id="259" r:id="rId11"/>
    <p:sldId id="267" r:id="rId12"/>
    <p:sldId id="276" r:id="rId13"/>
    <p:sldId id="269" r:id="rId14"/>
    <p:sldId id="258" r:id="rId15"/>
    <p:sldId id="270" r:id="rId16"/>
    <p:sldId id="277" r:id="rId17"/>
    <p:sldId id="278" r:id="rId18"/>
    <p:sldId id="279" r:id="rId19"/>
    <p:sldId id="274" r:id="rId20"/>
    <p:sldId id="273" r:id="rId21"/>
    <p:sldId id="272" r:id="rId22"/>
    <p:sldId id="271" r:id="rId23"/>
    <p:sldId id="28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5F905-7387-433A-B473-6C01D0B8E88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9D138-A879-4213-B5CE-F25F83BF8F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129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5F905-7387-433A-B473-6C01D0B8E88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9D138-A879-4213-B5CE-F25F83BF8F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214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5F905-7387-433A-B473-6C01D0B8E88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9D138-A879-4213-B5CE-F25F83BF8F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4164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2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25.11.2021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3249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25.11.2021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0379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9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25.11.2021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9003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25.11.2021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70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0357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25.11.2021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0297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25.11.2021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400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25.11.2021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5497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8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25.11.2021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605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5F905-7387-433A-B473-6C01D0B8E88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9D138-A879-4213-B5CE-F25F83BF8F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3567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6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25.11.2021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3802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3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25.11.2021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9536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25.11.2021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0650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9502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2657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9777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6923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5740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338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559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5F905-7387-433A-B473-6C01D0B8E88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9D138-A879-4213-B5CE-F25F83BF8F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5521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6866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0092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6058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CE59-EAD4-4AF9-A62A-043E98B4F9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DA9C-BD17-493C-80EC-7A3BEA73D6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819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B15744-E4EC-4EFA-AFE5-99B59EC7CD59}" type="slidenum">
              <a:rPr lang="ru-RU" smtClean="0">
                <a:solidFill>
                  <a:srgbClr val="D6ECFF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518152"/>
      </p:ext>
    </p:extLst>
  </p:cSld>
  <p:clrMapOvr>
    <a:masterClrMapping/>
  </p:clrMapOvr>
  <p:transition spd="slow">
    <p:wheel spokes="1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50A655-5653-4D50-B1D8-A020BF9702E4}" type="slidenum">
              <a:rPr lang="ru-RU" smtClean="0">
                <a:solidFill>
                  <a:srgbClr val="D6ECFF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26320"/>
      </p:ext>
    </p:extLst>
  </p:cSld>
  <p:clrMapOvr>
    <a:masterClrMapping/>
  </p:clrMapOvr>
  <p:transition spd="slow">
    <p:wheel spokes="1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B3981E-78C5-4582-9542-C0D7C7EDD6FF}" type="slidenum">
              <a:rPr lang="ru-RU" smtClean="0">
                <a:solidFill>
                  <a:srgbClr val="D6ECFF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001771"/>
      </p:ext>
    </p:extLst>
  </p:cSld>
  <p:clrMapOvr>
    <a:masterClrMapping/>
  </p:clrMapOvr>
  <p:transition spd="slow">
    <p:wheel spokes="1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21F4A6-40C3-46BF-990E-3623B628D05D}" type="slidenum">
              <a:rPr lang="ru-RU" smtClean="0">
                <a:solidFill>
                  <a:srgbClr val="D6ECFF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101408"/>
      </p:ext>
    </p:extLst>
  </p:cSld>
  <p:clrMapOvr>
    <a:masterClrMapping/>
  </p:clrMapOvr>
  <p:transition spd="slow">
    <p:wheel spokes="1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7D8628-F7FC-4979-A433-616753352C0C}" type="slidenum">
              <a:rPr lang="ru-RU" smtClean="0">
                <a:solidFill>
                  <a:srgbClr val="D6ECFF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039423"/>
      </p:ext>
    </p:extLst>
  </p:cSld>
  <p:clrMapOvr>
    <a:masterClrMapping/>
  </p:clrMapOvr>
  <p:transition spd="slow">
    <p:wheel spokes="1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DCFF81-0FA1-4345-A8DF-2A60A6532A8F}" type="slidenum">
              <a:rPr lang="ru-RU" smtClean="0">
                <a:solidFill>
                  <a:srgbClr val="D6ECFF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790351"/>
      </p:ext>
    </p:extLst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5F905-7387-433A-B473-6C01D0B8E88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9D138-A879-4213-B5CE-F25F83BF8F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98008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28873A-C09C-48DF-8B81-3774B764D27D}" type="slidenum">
              <a:rPr lang="ru-RU" smtClean="0">
                <a:solidFill>
                  <a:srgbClr val="D6ECFF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200668"/>
      </p:ext>
    </p:extLst>
  </p:cSld>
  <p:clrMapOvr>
    <a:masterClrMapping/>
  </p:clrMapOvr>
  <p:transition spd="slow">
    <p:wheel spokes="1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825CF7-9E0F-455E-A4BD-2FAD7216F6E4}" type="slidenum">
              <a:rPr lang="ru-RU" smtClean="0">
                <a:solidFill>
                  <a:srgbClr val="D6ECFF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157253"/>
      </p:ext>
    </p:extLst>
  </p:cSld>
  <p:clrMapOvr>
    <a:masterClrMapping/>
  </p:clrMapOvr>
  <p:transition spd="slow">
    <p:wheel spokes="1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B8AA2F-14AC-46EF-BCA5-F21FC895C2F5}" type="slidenum">
              <a:rPr lang="ru-RU" smtClean="0">
                <a:solidFill>
                  <a:srgbClr val="D6ECFF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7FD13B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00956021"/>
      </p:ext>
    </p:extLst>
  </p:cSld>
  <p:clrMapOvr>
    <a:masterClrMapping/>
  </p:clrMapOvr>
  <p:transition spd="slow">
    <p:wheel spokes="1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FB897F-6D54-4313-88D0-8B192B4CA499}" type="slidenum">
              <a:rPr lang="ru-RU" smtClean="0">
                <a:solidFill>
                  <a:srgbClr val="D6ECFF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380988"/>
      </p:ext>
    </p:extLst>
  </p:cSld>
  <p:clrMapOvr>
    <a:masterClrMapping/>
  </p:clrMapOvr>
  <p:transition spd="slow">
    <p:wheel spokes="1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4B7400-65E9-4BF0-AA3D-94E4E632D000}" type="slidenum">
              <a:rPr lang="ru-RU" smtClean="0">
                <a:solidFill>
                  <a:srgbClr val="D6ECFF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02751"/>
      </p:ext>
    </p:extLst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5F905-7387-433A-B473-6C01D0B8E88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9D138-A879-4213-B5CE-F25F83BF8F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169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5F905-7387-433A-B473-6C01D0B8E88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9D138-A879-4213-B5CE-F25F83BF8F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932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5F905-7387-433A-B473-6C01D0B8E88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9D138-A879-4213-B5CE-F25F83BF8F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96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5F905-7387-433A-B473-6C01D0B8E88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9D138-A879-4213-B5CE-F25F83BF8F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207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5F905-7387-433A-B473-6C01D0B8E88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9D138-A879-4213-B5CE-F25F83BF8F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689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5F905-7387-433A-B473-6C01D0B8E88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9D138-A879-4213-B5CE-F25F83BF8F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656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2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7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6" y="116856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3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4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25.11.2021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40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6474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2CE59-EAD4-4AF9-A62A-043E98B4F9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F7DA9C-BD17-493C-80EC-7A3BEA73D6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409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  <a:latin typeface="Comic Sans MS" pitchFamily="66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D6ECFF">
                  <a:shade val="50000"/>
                  <a:satMod val="200000"/>
                </a:srgbClr>
              </a:solidFill>
              <a:latin typeface="Comic Sans MS" pitchFamily="66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5E248C-00C7-4188-8324-E80170CCD1C7}" type="slidenum">
              <a:rPr lang="ru-RU" smtClean="0">
                <a:solidFill>
                  <a:srgbClr val="D6ECFF">
                    <a:shade val="50000"/>
                    <a:satMod val="200000"/>
                  </a:srgbClr>
                </a:solidFill>
                <a:latin typeface="Comic Sans MS" pitchFamily="66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6ECFF">
                  <a:shade val="50000"/>
                  <a:satMod val="200000"/>
                </a:srgbClr>
              </a:solidFill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19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wheel spokes="1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51;&#1072;&#1075;&#1091;&#1090;&#1080;&#1085;&#1072;%20&#1054;.&#1043;.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50;&#1072;&#1087;&#1080;&#1090;&#1072;&#1085;%20&#1050;&#1088;&#1072;&#1073;_%20_&#1056;&#1072;&#1079;&#1084;&#1080;&#1085;&#1082;&#1072;_%20(&#1092;&#1080;&#1079;&#1084;&#1080;&#1085;&#1091;&#1090;&#1082;&#1072;%20&#1076;&#1083;&#1103;%20&#1076;&#1077;&#1090;&#1077;&#1081;)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3.%20&#1086;&#1073;&#1097;&#1072;&#1103;%20&#1080;%20&#1084;&#1086;&#1090;&#1086;&#1088;&#1085;&#1072;&#1103;%20&#1087;&#1083;&#1086;&#1090;&#1085;&#1086;&#1089;&#1090;&#1100;%20&#1079;&#1072;&#1085;&#1103;&#1090;&#1080;&#1103;.pptx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4.%20&#1055;&#1088;&#1077;&#1079;&#1077;&#1085;&#1090;&#1072;&#1094;&#1080;&#1103;%20&#1050;&#1088;&#1077;&#1087;&#1080;&#1085;&#1072;%20&#1070;.&#1057;..pptx" TargetMode="External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1084;&#1083;&#1072;&#1076;&#1096;&#1072;&#1103;%20&#1075;&#1088;&#1091;&#1087;&#1087;&#1072;VID20211116094455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2.%20&#1092;&#1080;&#1079;&#1080;&#1095;&#1077;&#1089;&#1082;&#1086;&#1077;%20&#1074;&#1086;&#1089;&#1087;&#1080;&#1090;&#1072;&#1085;&#1080;&#1077;.pptx" TargetMode="Externa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Спортивные фоны для презентаций (34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" y="0"/>
            <a:ext cx="9142931" cy="688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43905" y="859339"/>
            <a:ext cx="38002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Конференция 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1329" y="2276874"/>
            <a:ext cx="8892480" cy="19082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Aft>
                <a:spcPts val="1200"/>
              </a:spcAft>
            </a:pP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«Эффективные практики реализации ФГОС ДО </a:t>
            </a:r>
          </a:p>
          <a:p>
            <a:pPr algn="ctr">
              <a:spcAft>
                <a:spcPts val="1200"/>
              </a:spcAft>
            </a:pP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в физическом развитии»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185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Спортивные фоны для презентаций (34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" y="0"/>
            <a:ext cx="9142931" cy="688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0" y="188640"/>
            <a:ext cx="9142930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u="sng" dirty="0">
                <a:solidFill>
                  <a:srgbClr val="000000"/>
                </a:solidFill>
                <a:latin typeface="Times New Roman"/>
                <a:ea typeface="Times New Roman"/>
              </a:rPr>
              <a:t>I Водная часть</a:t>
            </a:r>
            <a:endParaRPr lang="ru-RU" sz="1600" dirty="0">
              <a:latin typeface="Times New Roman"/>
              <a:ea typeface="Times New Roman"/>
            </a:endParaRPr>
          </a:p>
          <a:p>
            <a:r>
              <a:rPr lang="ru-RU" u="sng" dirty="0">
                <a:solidFill>
                  <a:srgbClr val="000000"/>
                </a:solidFill>
                <a:latin typeface="Times New Roman"/>
                <a:ea typeface="Times New Roman"/>
              </a:rPr>
              <a:t>Продолжительность:</a:t>
            </a:r>
            <a:r>
              <a:rPr lang="ru-RU" sz="1600" dirty="0">
                <a:latin typeface="Times New Roman"/>
                <a:ea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2-ая младшая  группа 1,5 – 2 минуты;</a:t>
            </a:r>
            <a:endParaRPr lang="ru-RU" sz="1600" dirty="0">
              <a:latin typeface="Times New Roman"/>
              <a:ea typeface="Times New Roman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средняя группа 2-3 минуты;</a:t>
            </a:r>
            <a:endParaRPr lang="ru-RU" sz="1600" dirty="0">
              <a:latin typeface="Times New Roman"/>
              <a:ea typeface="Times New Roman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старшая группа 4-5 минут;</a:t>
            </a:r>
            <a:endParaRPr lang="ru-RU" sz="1600" dirty="0">
              <a:latin typeface="Times New Roman"/>
              <a:ea typeface="Times New Roman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подготовительная группа 4-5 мин.</a:t>
            </a:r>
            <a:endParaRPr lang="ru-RU" sz="1600" dirty="0">
              <a:latin typeface="Times New Roman"/>
              <a:ea typeface="Times New Roman"/>
            </a:endParaRPr>
          </a:p>
          <a:p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Содержание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: построение, ходьба, легкий бег, упражнения для формирования стопы, упражнения на внимание, танцевальные шаги, организующая игра. Перестроение для выполнения общеразвивающих упражнений.</a:t>
            </a:r>
            <a:r>
              <a:rPr lang="ru-RU" sz="1600" dirty="0">
                <a:latin typeface="Times New Roman"/>
                <a:ea typeface="Times New Roman"/>
              </a:rPr>
              <a:t> </a:t>
            </a:r>
            <a:endParaRPr lang="ru-RU" sz="1600" dirty="0" smtClean="0">
              <a:latin typeface="Times New Roman"/>
              <a:ea typeface="Times New Roman"/>
            </a:endParaRPr>
          </a:p>
          <a:p>
            <a:r>
              <a:rPr lang="ru-RU" sz="2000" b="1" u="sng" dirty="0" smtClean="0">
                <a:solidFill>
                  <a:srgbClr val="000000"/>
                </a:solidFill>
                <a:latin typeface="Times New Roman"/>
                <a:ea typeface="Times New Roman"/>
              </a:rPr>
              <a:t>II </a:t>
            </a:r>
            <a:r>
              <a:rPr lang="ru-RU" sz="2000" b="1" u="sng" dirty="0">
                <a:solidFill>
                  <a:srgbClr val="000000"/>
                </a:solidFill>
                <a:latin typeface="Times New Roman"/>
                <a:ea typeface="Times New Roman"/>
              </a:rPr>
              <a:t>Основная часть</a:t>
            </a:r>
            <a:r>
              <a:rPr lang="ru-RU" sz="1600" dirty="0">
                <a:latin typeface="Times New Roman"/>
                <a:ea typeface="Times New Roman"/>
              </a:rPr>
              <a:t> </a:t>
            </a:r>
            <a:endParaRPr lang="ru-RU" sz="1600" dirty="0" smtClean="0">
              <a:latin typeface="Times New Roman"/>
              <a:ea typeface="Times New Roman"/>
            </a:endParaRPr>
          </a:p>
          <a:p>
            <a:r>
              <a:rPr lang="ru-RU" u="sng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Продолжительность</a:t>
            </a:r>
            <a:r>
              <a:rPr lang="ru-RU" u="sng" dirty="0">
                <a:solidFill>
                  <a:srgbClr val="000000"/>
                </a:solidFill>
                <a:latin typeface="Times New Roman"/>
                <a:ea typeface="Times New Roman"/>
              </a:rPr>
              <a:t>:  </a:t>
            </a:r>
            <a:r>
              <a:rPr lang="ru-RU" sz="1600" dirty="0">
                <a:latin typeface="Times New Roman"/>
                <a:ea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2-ая младшая</a:t>
            </a:r>
            <a:r>
              <a:rPr lang="ru-RU" sz="1600" i="1" dirty="0">
                <a:latin typeface="Times New Roman"/>
                <a:ea typeface="Times New Roman"/>
              </a:rPr>
              <a:t> </a:t>
            </a:r>
            <a:r>
              <a:rPr lang="ru-RU" sz="1600" dirty="0">
                <a:latin typeface="Times New Roman"/>
                <a:ea typeface="Times New Roman"/>
              </a:rPr>
              <a:t>группа - ОРУ  3-5 минут, ОВД 2-3 минуты, игра </a:t>
            </a:r>
            <a:r>
              <a:rPr lang="ru-RU" sz="1600" dirty="0" smtClean="0">
                <a:latin typeface="Times New Roman"/>
                <a:ea typeface="Times New Roman"/>
              </a:rPr>
              <a:t>2-3 </a:t>
            </a:r>
            <a:r>
              <a:rPr lang="ru-RU" sz="1600" dirty="0">
                <a:latin typeface="Times New Roman"/>
                <a:ea typeface="Times New Roman"/>
              </a:rPr>
              <a:t>минуты;</a:t>
            </a:r>
          </a:p>
          <a:p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средняя группа - ОРУ 5-6 минут, ОВД 3-4 минуты, игра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3-4 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минуты;</a:t>
            </a:r>
            <a:endParaRPr lang="ru-RU" sz="1600" dirty="0">
              <a:latin typeface="Times New Roman"/>
              <a:ea typeface="Times New Roman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старшая группа - ОРУ  6-7 минут; ОВД 4 минуты, игра 3 минуты;</a:t>
            </a:r>
            <a:endParaRPr lang="ru-RU" sz="1600" dirty="0">
              <a:latin typeface="Times New Roman"/>
              <a:ea typeface="Times New Roman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подготовительная группа - ОРУ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8-10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минут, ОВД 3-5 минут, игра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4-6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минуты.</a:t>
            </a:r>
            <a:endParaRPr lang="ru-RU" sz="1600" dirty="0">
              <a:latin typeface="Times New Roman"/>
              <a:ea typeface="Times New Roman"/>
            </a:endParaRPr>
          </a:p>
          <a:p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Содержание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: общеразвивающие упражнения без предметов и с предметами. Основные движения – ходьба, бег, прыжки, бросание и ловля, метание, лазанье и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</a:rPr>
              <a:t>перелезание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, равновесие; упражнения на осанку. Подвижная игра большой подвижности</a:t>
            </a:r>
            <a:r>
              <a:rPr lang="ru-RU" sz="1600" dirty="0">
                <a:latin typeface="Times New Roman"/>
                <a:ea typeface="Times New Roman"/>
              </a:rPr>
              <a:t> </a:t>
            </a:r>
            <a:endParaRPr lang="ru-RU" sz="1600" dirty="0" smtClean="0">
              <a:latin typeface="Times New Roman"/>
              <a:ea typeface="Times New Roman"/>
            </a:endParaRPr>
          </a:p>
          <a:p>
            <a:r>
              <a:rPr lang="ru-RU" sz="2000" b="1" u="sng" dirty="0" smtClean="0">
                <a:solidFill>
                  <a:srgbClr val="000000"/>
                </a:solidFill>
                <a:latin typeface="Times New Roman"/>
                <a:ea typeface="Times New Roman"/>
              </a:rPr>
              <a:t>III </a:t>
            </a:r>
            <a:r>
              <a:rPr lang="ru-RU" sz="2000" b="1" u="sng" dirty="0">
                <a:solidFill>
                  <a:srgbClr val="000000"/>
                </a:solidFill>
                <a:latin typeface="Times New Roman"/>
                <a:ea typeface="Times New Roman"/>
              </a:rPr>
              <a:t>Заключительная часть</a:t>
            </a:r>
            <a:r>
              <a:rPr lang="ru-RU" sz="1600" dirty="0">
                <a:latin typeface="Times New Roman"/>
                <a:ea typeface="Times New Roman"/>
              </a:rPr>
              <a:t> </a:t>
            </a:r>
            <a:endParaRPr lang="ru-RU" sz="1600" dirty="0" smtClean="0">
              <a:latin typeface="Times New Roman"/>
              <a:ea typeface="Times New Roman"/>
            </a:endParaRPr>
          </a:p>
          <a:p>
            <a:r>
              <a:rPr lang="ru-RU" u="sng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Продолжительность</a:t>
            </a:r>
            <a:r>
              <a:rPr lang="ru-RU" u="sng" dirty="0">
                <a:solidFill>
                  <a:srgbClr val="000000"/>
                </a:solidFill>
                <a:latin typeface="Times New Roman"/>
                <a:ea typeface="Times New Roman"/>
              </a:rPr>
              <a:t>:</a:t>
            </a:r>
            <a:r>
              <a:rPr lang="ru-RU" sz="1600" dirty="0">
                <a:latin typeface="Times New Roman"/>
                <a:ea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2-ая младшая группа 2 минуты;</a:t>
            </a:r>
            <a:r>
              <a:rPr lang="ru-RU" sz="1400" dirty="0">
                <a:solidFill>
                  <a:srgbClr val="000000"/>
                </a:solidFill>
                <a:ea typeface="Times New Roman"/>
              </a:rPr>
              <a:t> </a:t>
            </a:r>
            <a:endParaRPr lang="ru-RU" sz="1600" dirty="0">
              <a:latin typeface="Times New Roman"/>
              <a:ea typeface="Times New Roman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средняя группа 3минуты;</a:t>
            </a:r>
            <a:endParaRPr lang="ru-RU" sz="1600" dirty="0">
              <a:latin typeface="Times New Roman"/>
              <a:ea typeface="Times New Roman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старшая группа 3- 4 минуты;</a:t>
            </a:r>
            <a:endParaRPr lang="ru-RU" sz="1600" dirty="0">
              <a:latin typeface="Times New Roman"/>
              <a:ea typeface="Times New Roman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подготовительная группа 3-4 мин.</a:t>
            </a:r>
            <a:endParaRPr lang="ru-RU" sz="1600" dirty="0">
              <a:latin typeface="Times New Roman"/>
              <a:ea typeface="Times New Roman"/>
            </a:endParaRPr>
          </a:p>
          <a:p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Содержание: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 спокойная ходьба, ходьба с песней; малоподвижная игра. Хоровод, дыхательные упражнения, заключение занятия воспитателем.</a:t>
            </a:r>
            <a:r>
              <a:rPr lang="ru-RU" sz="1600" dirty="0">
                <a:latin typeface="Times New Roman"/>
                <a:ea typeface="Times New Roman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439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Спортивные фоны для презентаций (34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" y="0"/>
            <a:ext cx="9142931" cy="688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86779" y="3440039"/>
            <a:ext cx="68451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Воспитатель  МДОБУ «Детский сад № 30» Лагутина О.Г.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86685" y="908720"/>
            <a:ext cx="5971699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</a:rPr>
              <a:t>Физкультурное занятие </a:t>
            </a:r>
          </a:p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</a:rPr>
              <a:t>в </a:t>
            </a:r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</a:rPr>
              <a:t>старшей 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</a:rPr>
              <a:t>группе</a:t>
            </a:r>
          </a:p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</a:rPr>
              <a:t>«</a:t>
            </a:r>
            <a:r>
              <a:rPr lang="ru-RU" sz="4000" b="1" kern="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Nunito"/>
                <a:sym typeface="Nunito"/>
                <a:hlinkClick r:id="rId3" action="ppaction://hlinkfile"/>
              </a:rPr>
              <a:t>Секрет здоровья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</a:rPr>
              <a:t>»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386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Спортивные фоны для презентаций (34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2931" cy="688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22518" y="908720"/>
            <a:ext cx="4100033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</a:rPr>
              <a:t>Физминутка</a:t>
            </a:r>
            <a:endParaRPr lang="ru-RU" sz="4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ea typeface="Calibri"/>
            </a:endParaRPr>
          </a:p>
          <a:p>
            <a:pPr algn="ctr"/>
            <a:endParaRPr lang="ru-RU" sz="4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ea typeface="Calibri"/>
            </a:endParaRP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hlinkClick r:id="rId3" action="ppaction://hlinkfile"/>
              </a:rPr>
              <a:t>«Капитан Краб»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439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ds03.infourok.ru/uploads/ex/115f/0003a756-78b6ca15/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2"/>
            <a:ext cx="6858000" cy="369902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«Общая и моторная плотность занятий по физическому развитию 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pres?slideindex=1&amp;slidetitle="/>
              </a:rPr>
              <a:t>ДОУ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4461164"/>
            <a:ext cx="6858000" cy="2396836"/>
          </a:xfrm>
        </p:spPr>
        <p:txBody>
          <a:bodyPr>
            <a:normAutofit/>
          </a:bodyPr>
          <a:lstStyle/>
          <a:p>
            <a:pPr algn="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Корчагина М.Н.,</a:t>
            </a:r>
          </a:p>
          <a:p>
            <a:pPr algn="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оспитатель </a:t>
            </a:r>
          </a:p>
          <a:p>
            <a:pPr algn="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МДОБУ «Детский сад № 12»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55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6002" y="2348880"/>
            <a:ext cx="7920880" cy="3024336"/>
          </a:xfrm>
        </p:spPr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  <a:defRPr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«Организация процесса физического воспитания и проведение мероприятий по физической культуре в зависимости от пола, возраста и состояния </a:t>
            </a:r>
            <a:r>
              <a:rPr lang="ru-RU" sz="4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hlinkClick r:id="rId2" action="ppaction://hlinkpres?slideindex=1&amp;slidetitle="/>
              </a:rPr>
              <a:t>здоровья</a:t>
            </a:r>
            <a:r>
              <a:rPr lang="ru-RU" sz="4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000" b="1" i="1" dirty="0">
                <a:solidFill>
                  <a:srgbClr val="002060"/>
                </a:solidFill>
                <a:effectLst/>
                <a:latin typeface="Calibri"/>
              </a:rPr>
              <a:t/>
            </a:r>
            <a:br>
              <a:rPr lang="ru-RU" sz="2000" b="1" i="1" dirty="0">
                <a:solidFill>
                  <a:srgbClr val="002060"/>
                </a:solidFill>
                <a:effectLst/>
                <a:latin typeface="Calibri"/>
              </a:rPr>
            </a:b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99592" y="260648"/>
            <a:ext cx="7820372" cy="144016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b="1" dirty="0" smtClean="0">
                <a:ln w="18000">
                  <a:solidFill>
                    <a:srgbClr val="EA157A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rgbClr val="EA157A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rgbClr val="EA157A">
                        <a:satMod val="155000"/>
                      </a:srgbClr>
                    </a:gs>
                    <a:gs pos="100000">
                      <a:srgbClr val="EA157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rgbClr val="EA157A">
                        <a:satMod val="155000"/>
                      </a:srgbClr>
                    </a:gs>
                    <a:gs pos="100000">
                      <a:srgbClr val="EA157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dirty="0">
              <a:ln w="18000">
                <a:solidFill>
                  <a:srgbClr val="EA157A">
                    <a:satMod val="140000"/>
                  </a:srgbClr>
                </a:solidFill>
                <a:prstDash val="solid"/>
                <a:miter lim="800000"/>
              </a:ln>
              <a:solidFill>
                <a:srgbClr val="CC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24253" y="5301208"/>
            <a:ext cx="712262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b="1" i="1" dirty="0" smtClean="0">
              <a:solidFill>
                <a:srgbClr val="002060"/>
              </a:solidFill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воспитатель МДОАУ «Детский сад № 10»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Крепина</a:t>
            </a:r>
            <a:r>
              <a:rPr lang="ru-RU" b="1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Юлия Сергеевна</a:t>
            </a:r>
            <a:endParaRPr lang="ru-RU" b="1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9620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Спортивные фоны для презентаций (34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" y="0"/>
            <a:ext cx="9142931" cy="688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86779" y="3440039"/>
            <a:ext cx="67610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Воспитатель  МДОБУ «Детский сад № 12» </a:t>
            </a:r>
            <a:r>
              <a:rPr lang="ru-RU" sz="20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Ячевская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Т.В.</a:t>
            </a:r>
            <a:endParaRPr lang="ru-RU" sz="2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0100" y="908720"/>
            <a:ext cx="844487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</a:rPr>
              <a:t>Сюжетное физкультурное занятие </a:t>
            </a:r>
          </a:p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</a:rPr>
              <a:t>в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</a:rPr>
              <a:t>о </a:t>
            </a:r>
            <a:r>
              <a:rPr lang="en-GB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</a:rPr>
              <a:t>II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</a:rPr>
              <a:t>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hlinkClick r:id="rId3" action="ppaction://hlinkfile"/>
              </a:rPr>
              <a:t>младшей группе</a:t>
            </a:r>
            <a:endParaRPr lang="ru-RU" sz="4000" b="1" spc="50" dirty="0" smtClean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ea typeface="Calibri"/>
            </a:endParaRP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</a:rPr>
              <a:t>«Магазин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</a:rPr>
              <a:t>игрушек»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508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Спортивные фоны для презентаций (34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" y="0"/>
            <a:ext cx="9142931" cy="688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6294" y="2204864"/>
            <a:ext cx="88924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Ежедневная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двигательная активность дошкольника должна составлять 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не менее 1 часа в день, а в неделю не менее 5-6 часов.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Такую  активность можно обеспечить следующими мероприятиями: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endParaRPr lang="ru-RU" sz="20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Утренняя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гимнастика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Физкультурные минутки   и физкультурные паузы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Физкультурная ОД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Физкультурные досуги  и развлечения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Спортивные праздники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Подвижные и спортивные игры в зале и на улице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Организация самостоятельной двигательной деятельности детей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Гимнастика после сна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Пробежки на участке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Использование физкультурного оборудования на спортивной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площадке</a:t>
            </a:r>
            <a:endParaRPr lang="ru-RU" sz="2000" dirty="0"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2020" y="476672"/>
            <a:ext cx="827995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Мозговой 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штурм</a:t>
            </a:r>
          </a:p>
          <a:p>
            <a:pPr algn="ctr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Каковы </a:t>
            </a:r>
            <a:r>
              <a:rPr lang="ru-RU" sz="2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формы организации физической деятельности </a:t>
            </a:r>
            <a:endParaRPr lang="ru-RU" sz="2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ea typeface="Times New Roman"/>
            </a:endParaRPr>
          </a:p>
          <a:p>
            <a:pPr algn="ctr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в </a:t>
            </a:r>
            <a:r>
              <a:rPr lang="ru-RU" sz="2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режимные моменты?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439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Спортивные фоны для презентаций (34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" y="0"/>
            <a:ext cx="9142931" cy="688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9236" y="1700808"/>
            <a:ext cx="84855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40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Решение педагогических ситуаций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439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Спортивные фоны для презентаций (34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" y="0"/>
            <a:ext cx="9142931" cy="688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260647"/>
            <a:ext cx="86409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u="sng" dirty="0">
                <a:latin typeface="Times New Roman"/>
                <a:ea typeface="Times New Roman"/>
              </a:rPr>
              <a:t>Ситуация 1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</a:rPr>
              <a:t> 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Пятилетний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Виталик, появляясь утром в детском саду, сразу же затевает беготню. Трудно переключить его на спокойные занятия. А если, подчиняясь требованию воспитателя, он начинает с детьми играть, то вспыхивает ссора, которая нередко заканчивается слезами. Так он стал вести себя недавно. Почему?</a:t>
            </a:r>
            <a:endParaRPr lang="ru-RU" sz="20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</a:rPr>
              <a:t>В беседе с отцом выясняется, что, переехав в новую квартиру, родители вынуждены до перевода в новый детский сад возить сына на автобусе.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</a:rPr>
              <a:t>- Значит, ребенок устает, - делает предположение воспитатель.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</a:rPr>
              <a:t>- Да нет, не может этого быть. Ведь он сидит всю дорогу, - возражает отец. - Если бы уставал, так не затевал бы возню, приходя в детский сад!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Прав ли отец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?</a:t>
            </a:r>
            <a:r>
              <a:rPr lang="ru-RU" sz="2000" dirty="0">
                <a:latin typeface="Times New Roman"/>
                <a:ea typeface="Times New Roman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6248" y="4149080"/>
            <a:ext cx="8424224" cy="2246769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lvl="0" algn="just"/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Решение. </a:t>
            </a:r>
            <a:endParaRPr lang="ru-RU" sz="20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 algn="just"/>
            <a:r>
              <a:rPr lang="ru-RU" sz="2000" dirty="0" smtClean="0">
                <a:latin typeface="Times New Roman"/>
                <a:ea typeface="Times New Roman"/>
              </a:rPr>
              <a:t>Когда </a:t>
            </a:r>
            <a:r>
              <a:rPr lang="ru-RU" sz="2000" dirty="0">
                <a:latin typeface="Times New Roman"/>
                <a:ea typeface="Times New Roman"/>
              </a:rPr>
              <a:t>малыш долго находится в статичном положении (стоит, сидит и т. п.), нагрузка падает на одни и те же группы мышц и соответствующие центры нервной системы, при этом наступает быстрое утомление. Если деятельность ребенка разнообразна, то, следовательно, меняется и нагрузка; не работающие в данный момент мышцы и нервные центры как бы отдыхают, набираясь сил.</a:t>
            </a:r>
          </a:p>
        </p:txBody>
      </p:sp>
    </p:spTree>
    <p:extLst>
      <p:ext uri="{BB962C8B-B14F-4D97-AF65-F5344CB8AC3E}">
        <p14:creationId xmlns:p14="http://schemas.microsoft.com/office/powerpoint/2010/main" val="217439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Спортивные фоны для презентаций (34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" y="0"/>
            <a:ext cx="9142931" cy="688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0158" y="283809"/>
            <a:ext cx="873033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u="sng" dirty="0">
                <a:latin typeface="Times New Roman"/>
                <a:ea typeface="Times New Roman"/>
              </a:rPr>
              <a:t>Ситуация </a:t>
            </a:r>
            <a:r>
              <a:rPr lang="ru-RU" sz="2000" b="1" u="sng" dirty="0" smtClean="0">
                <a:latin typeface="Times New Roman"/>
                <a:ea typeface="Times New Roman"/>
              </a:rPr>
              <a:t>2</a:t>
            </a:r>
            <a:endParaRPr lang="ru-RU" sz="20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</a:rPr>
              <a:t>Воспитатель подготовительной группы на родительском собрании рассказал о том, как готовить детей к обучению в школе, развивая их физически. Бабушка одного мальчика активно настаивала на том, чтобы ее внука не брали на прогулку и в бассейн, т.к. он часто простывает. Аргументировала она данный факт тем, что педагоги не следят, как одеваются дети, самостоятельно же в этом возрасте они этого сделать не могут. На вопрос воспитателя о том, как же Сережа будет одеваться в школе, бабушка пояснила, что она, как и в детском саду будет помогать ему в этом, для чего специально уволилась с работы</a:t>
            </a:r>
            <a:r>
              <a:rPr lang="ru-RU" sz="2000" dirty="0" smtClean="0">
                <a:latin typeface="Times New Roman"/>
                <a:ea typeface="Times New Roman"/>
              </a:rPr>
              <a:t>.</a:t>
            </a:r>
            <a:endParaRPr lang="ru-RU" sz="20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</a:rPr>
              <a:t>Как организовать работу с родителями Сережи?  Что можно предложить бабушке</a:t>
            </a:r>
            <a:r>
              <a:rPr lang="ru-RU" sz="2000" dirty="0" smtClean="0">
                <a:latin typeface="Times New Roman"/>
                <a:ea typeface="Times New Roman"/>
              </a:rPr>
              <a:t>?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 </a:t>
            </a:r>
            <a:endParaRPr lang="ru-RU" sz="2000" dirty="0"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527" y="4293096"/>
            <a:ext cx="8658326" cy="2246769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</a:rPr>
              <a:t>Решение: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 </a:t>
            </a:r>
            <a:endParaRPr lang="ru-RU" sz="20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 algn="just"/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В 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школе мальчику учиться будет трудно, так как слабая физическая подготовка не даст ему возможности полностью реализовать умственные способности. Мальчика необходимо заинтересовать посильными физическими упражнениями и подвижными играми, показывать пример положительного влияния физических упражнений на здоровье. Воспитатель должен уделять больше внимания индивидуальной работе с мальчиком.</a:t>
            </a:r>
          </a:p>
        </p:txBody>
      </p:sp>
    </p:spTree>
    <p:extLst>
      <p:ext uri="{BB962C8B-B14F-4D97-AF65-F5344CB8AC3E}">
        <p14:creationId xmlns:p14="http://schemas.microsoft.com/office/powerpoint/2010/main" val="217439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Спортивные фоны для презентаций (34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" y="0"/>
            <a:ext cx="9142931" cy="688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9560" y="1544751"/>
            <a:ext cx="698595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Физическое воспитание </a:t>
            </a:r>
            <a:endParaRPr lang="ru-RU" sz="4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ea typeface="Times New Roman"/>
            </a:endParaRPr>
          </a:p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современного </a:t>
            </a:r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дошкольника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:</a:t>
            </a:r>
          </a:p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от теории к практике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386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Спортивные фоны для презентаций (34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" y="0"/>
            <a:ext cx="9142931" cy="688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Шаблоны для презентации Power Point на спортивную тематику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4"/>
          <a:stretch/>
        </p:blipFill>
        <p:spPr bwMode="auto">
          <a:xfrm>
            <a:off x="2267743" y="4005064"/>
            <a:ext cx="5184577" cy="2101554"/>
          </a:xfrm>
          <a:prstGeom prst="rect">
            <a:avLst/>
          </a:prstGeom>
          <a:ln>
            <a:solidFill>
              <a:schemeClr val="bg1"/>
            </a:solidFill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548680"/>
            <a:ext cx="7632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>
                <a:ln w="1905">
                  <a:solidFill>
                    <a:prstClr val="white"/>
                  </a:solidFill>
                </a:ln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dirty="0">
              <a:ln w="1905">
                <a:solidFill>
                  <a:prstClr val="white"/>
                </a:solidFill>
              </a:ln>
              <a:gradFill>
                <a:gsLst>
                  <a:gs pos="0">
                    <a:srgbClr val="F14124">
                      <a:shade val="20000"/>
                      <a:satMod val="200000"/>
                    </a:srgbClr>
                  </a:gs>
                  <a:gs pos="78000">
                    <a:srgbClr val="F14124">
                      <a:tint val="90000"/>
                      <a:shade val="89000"/>
                      <a:satMod val="220000"/>
                    </a:srgbClr>
                  </a:gs>
                  <a:gs pos="100000">
                    <a:srgbClr val="F14124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0107" y="2060848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ln>
                  <a:solidFill>
                    <a:srgbClr val="2D2D8A">
                      <a:lumMod val="75000"/>
                    </a:srgbClr>
                  </a:solidFill>
                </a:ln>
                <a:solidFill>
                  <a:srgbClr val="2D2D8A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ВСЕМ </a:t>
            </a:r>
            <a:r>
              <a:rPr lang="ru-RU" sz="3600" b="1" dirty="0" smtClean="0">
                <a:ln>
                  <a:solidFill>
                    <a:srgbClr val="2D2D8A">
                      <a:lumMod val="75000"/>
                    </a:srgbClr>
                  </a:solidFill>
                </a:ln>
                <a:solidFill>
                  <a:srgbClr val="2D2D8A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ЗДОРОВЬЯ И УСПЕХОВ </a:t>
            </a:r>
            <a:r>
              <a:rPr lang="ru-RU" sz="3600" b="1" dirty="0">
                <a:ln>
                  <a:solidFill>
                    <a:srgbClr val="2D2D8A">
                      <a:lumMod val="75000"/>
                    </a:srgbClr>
                  </a:solidFill>
                </a:ln>
                <a:solidFill>
                  <a:srgbClr val="2D2D8A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РАБОТЕ!</a:t>
            </a:r>
          </a:p>
        </p:txBody>
      </p:sp>
    </p:spTree>
    <p:extLst>
      <p:ext uri="{BB962C8B-B14F-4D97-AF65-F5344CB8AC3E}">
        <p14:creationId xmlns:p14="http://schemas.microsoft.com/office/powerpoint/2010/main" val="296759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Спортивные фоны для презентаций (34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931" cy="688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9" t="25590" r="20718" b="14434"/>
          <a:stretch/>
        </p:blipFill>
        <p:spPr bwMode="auto">
          <a:xfrm>
            <a:off x="2928998" y="2564906"/>
            <a:ext cx="3574031" cy="3491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74856" y="404666"/>
            <a:ext cx="448231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Мотивация</a:t>
            </a:r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 </a:t>
            </a:r>
            <a:endParaRPr lang="ru-RU" sz="4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ea typeface="Times New Roman"/>
            </a:endParaRPr>
          </a:p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«</a:t>
            </a:r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Пирог времени» 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386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4450" y="1193376"/>
            <a:ext cx="7481858" cy="283997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Физическая культура</a:t>
            </a:r>
          </a:p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…………..</a:t>
            </a:r>
          </a:p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2" action="ppaction://hlinkpres?slideindex=1&amp;slidetitle="/>
              </a:rPr>
              <a:t>Ф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изическое воспитание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623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Спортивные фоны для презентаций (34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2931" cy="688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75656" y="2348880"/>
            <a:ext cx="583264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«</a:t>
            </a:r>
            <a:r>
              <a:rPr lang="ru-RU" sz="2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Выберите правильный ответ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»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751344"/>
            <a:ext cx="654095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«От теории к практике»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386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Спортивные фоны для презентаций (34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2078"/>
            <a:ext cx="9142931" cy="688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1"/>
            <a:ext cx="9035427" cy="6440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228600" algn="l"/>
              </a:tabLst>
            </a:pPr>
            <a:r>
              <a:rPr lang="ru-RU" sz="2000" b="1" dirty="0">
                <a:latin typeface="Times New Roman"/>
                <a:ea typeface="Times New Roman"/>
              </a:rPr>
              <a:t>Основной формой организованного систематического обучения физическим упражнениям </a:t>
            </a:r>
            <a:r>
              <a:rPr lang="ru-RU" sz="2000" b="1" dirty="0" smtClean="0">
                <a:latin typeface="Times New Roman"/>
                <a:ea typeface="Times New Roman"/>
              </a:rPr>
              <a:t>является…</a:t>
            </a:r>
            <a:endParaRPr lang="ru-RU" sz="2000" b="1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Подвижная игра;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Утренняя гимнастика;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 err="1">
                <a:latin typeface="Times New Roman"/>
                <a:ea typeface="Times New Roman"/>
              </a:rPr>
              <a:t>Физминутка</a:t>
            </a:r>
            <a:r>
              <a:rPr lang="ru-RU" sz="2000" dirty="0">
                <a:latin typeface="Times New Roman"/>
                <a:ea typeface="Times New Roman"/>
              </a:rPr>
              <a:t>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Прогулка;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u="sng" dirty="0" smtClean="0">
                <a:latin typeface="Times New Roman"/>
                <a:ea typeface="Times New Roman"/>
              </a:rPr>
              <a:t>ОД </a:t>
            </a:r>
            <a:r>
              <a:rPr lang="ru-RU" sz="2000" b="1" u="sng" dirty="0">
                <a:latin typeface="Times New Roman"/>
                <a:ea typeface="Times New Roman"/>
              </a:rPr>
              <a:t>по физкультуре</a:t>
            </a:r>
            <a:endParaRPr lang="ru-RU" sz="2000" b="1" dirty="0">
              <a:latin typeface="Times New Roman"/>
              <a:ea typeface="Times New Roman"/>
            </a:endParaRPr>
          </a:p>
          <a:p>
            <a:pPr indent="449580"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</a:rPr>
              <a:t>2</a:t>
            </a:r>
            <a:r>
              <a:rPr lang="ru-RU" sz="2000" b="1" dirty="0">
                <a:latin typeface="Times New Roman"/>
                <a:ea typeface="Times New Roman"/>
              </a:rPr>
              <a:t>. Строй, при котором дети стоят один возле другого лицом к центру, называется</a:t>
            </a:r>
            <a:r>
              <a:rPr lang="ru-RU" sz="2000" b="1" dirty="0" smtClean="0">
                <a:latin typeface="Times New Roman"/>
                <a:ea typeface="Times New Roman"/>
              </a:rPr>
              <a:t>…</a:t>
            </a:r>
            <a:endParaRPr lang="ru-RU" sz="2000" b="1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Колонна;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Шеренга;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Строй;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u="sng" dirty="0">
                <a:latin typeface="Times New Roman"/>
                <a:ea typeface="Times New Roman"/>
              </a:rPr>
              <a:t>Круг;</a:t>
            </a:r>
            <a:endParaRPr lang="ru-RU" sz="2000" b="1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Интервал</a:t>
            </a:r>
            <a:r>
              <a:rPr lang="ru-RU" sz="2000" dirty="0" smtClean="0">
                <a:latin typeface="Times New Roman"/>
                <a:ea typeface="Times New Roman"/>
              </a:rPr>
              <a:t>.</a:t>
            </a:r>
            <a:endParaRPr lang="ru-RU" sz="2000" b="1" dirty="0" smtClean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endParaRPr lang="ru-RU" sz="20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</a:rPr>
              <a:t>3.Способы </a:t>
            </a:r>
            <a:r>
              <a:rPr lang="ru-RU" sz="2000" b="1" dirty="0">
                <a:latin typeface="Times New Roman"/>
                <a:ea typeface="Times New Roman"/>
              </a:rPr>
              <a:t>организации детей на физкультурной </a:t>
            </a:r>
            <a:r>
              <a:rPr lang="ru-RU" sz="2000" b="1" dirty="0" smtClean="0">
                <a:latin typeface="Times New Roman"/>
                <a:ea typeface="Times New Roman"/>
              </a:rPr>
              <a:t>ОД…</a:t>
            </a:r>
            <a:endParaRPr lang="ru-RU" sz="2000" b="1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Фронтальный, групповой, посменный, развивающий и индивидуальный;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u="sng" dirty="0">
                <a:latin typeface="Times New Roman"/>
                <a:ea typeface="Times New Roman"/>
              </a:rPr>
              <a:t>Фронтальный, групповой, посменный, поточный и индивидуальный;</a:t>
            </a:r>
            <a:endParaRPr lang="ru-RU" sz="2000" b="1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Наглядный, групповой, посменный, практический.</a:t>
            </a:r>
          </a:p>
          <a:p>
            <a:pPr>
              <a:lnSpc>
                <a:spcPts val="147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2386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Спортивные фоны для презентаций (34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" y="0"/>
            <a:ext cx="9142931" cy="688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0291" y="16662"/>
            <a:ext cx="8964488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4. Наклоны головы и туловища, приседания, повороты головы и туловища, </a:t>
            </a:r>
            <a:r>
              <a:rPr lang="ru-RU" sz="2000" b="1" dirty="0" err="1">
                <a:latin typeface="Times New Roman"/>
                <a:ea typeface="Times New Roman"/>
              </a:rPr>
              <a:t>прогибание</a:t>
            </a:r>
            <a:r>
              <a:rPr lang="ru-RU" sz="2000" b="1" dirty="0">
                <a:latin typeface="Times New Roman"/>
                <a:ea typeface="Times New Roman"/>
              </a:rPr>
              <a:t> туловища, потягивания, поднимание, скрещивание и сгибание рук и ног – </a:t>
            </a:r>
            <a:r>
              <a:rPr lang="ru-RU" sz="2000" b="1" dirty="0" smtClean="0">
                <a:latin typeface="Times New Roman"/>
                <a:ea typeface="Times New Roman"/>
              </a:rPr>
              <a:t>это…</a:t>
            </a:r>
            <a:endParaRPr lang="ru-RU" sz="2000" b="1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Основные движения;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u="sng" dirty="0">
                <a:latin typeface="Times New Roman"/>
                <a:ea typeface="Times New Roman"/>
              </a:rPr>
              <a:t>Общеразвивающие упражнения</a:t>
            </a:r>
            <a:r>
              <a:rPr lang="ru-RU" sz="2000" u="sng" dirty="0">
                <a:latin typeface="Times New Roman"/>
                <a:ea typeface="Times New Roman"/>
              </a:rPr>
              <a:t>;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 err="1">
                <a:latin typeface="Times New Roman"/>
                <a:ea typeface="Times New Roman"/>
              </a:rPr>
              <a:t>Психогимнастические</a:t>
            </a:r>
            <a:r>
              <a:rPr lang="ru-RU" sz="2000" dirty="0">
                <a:latin typeface="Times New Roman"/>
                <a:ea typeface="Times New Roman"/>
              </a:rPr>
              <a:t> упражнения;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Циклические движения.</a:t>
            </a:r>
          </a:p>
          <a:p>
            <a:pPr>
              <a:spcAft>
                <a:spcPts val="0"/>
              </a:spcAft>
            </a:pPr>
            <a:endParaRPr lang="ru-RU" sz="2000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</a:rPr>
              <a:t>5</a:t>
            </a:r>
            <a:r>
              <a:rPr lang="ru-RU" sz="2000" b="1" dirty="0">
                <a:latin typeface="Times New Roman"/>
                <a:ea typeface="Times New Roman"/>
              </a:rPr>
              <a:t>. Обучение дошкольников спортивным играм начинается с </a:t>
            </a:r>
            <a:r>
              <a:rPr lang="ru-RU" sz="2000" b="1" dirty="0" smtClean="0">
                <a:latin typeface="Times New Roman"/>
                <a:ea typeface="Times New Roman"/>
              </a:rPr>
              <a:t>…</a:t>
            </a:r>
            <a:endParaRPr lang="ru-RU" sz="2000" b="1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Соревнований между детьми;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Вопросов к детям;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Раздачи пособий;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Разметки площадки;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u="sng" dirty="0">
                <a:latin typeface="Times New Roman"/>
                <a:ea typeface="Times New Roman"/>
              </a:rPr>
              <a:t>Разучивания отдельных элементов игры.</a:t>
            </a:r>
            <a:endParaRPr lang="ru-RU" sz="20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6. Способность противостоять утомлению в какой-либо деятельности, в </a:t>
            </a:r>
            <a:r>
              <a:rPr lang="ru-RU" sz="2000" b="1" dirty="0" err="1">
                <a:latin typeface="Times New Roman"/>
                <a:ea typeface="Times New Roman"/>
              </a:rPr>
              <a:t>т.ч</a:t>
            </a:r>
            <a:r>
              <a:rPr lang="ru-RU" sz="2000" b="1" dirty="0">
                <a:latin typeface="Times New Roman"/>
                <a:ea typeface="Times New Roman"/>
              </a:rPr>
              <a:t>. двигательной – это</a:t>
            </a:r>
            <a:r>
              <a:rPr lang="ru-RU" sz="2000" b="1" dirty="0" smtClean="0">
                <a:latin typeface="Times New Roman"/>
                <a:ea typeface="Times New Roman"/>
              </a:rPr>
              <a:t>…</a:t>
            </a:r>
            <a:endParaRPr lang="ru-RU" sz="2000" b="1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Сила;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u="sng" dirty="0">
                <a:latin typeface="Times New Roman"/>
                <a:ea typeface="Times New Roman"/>
              </a:rPr>
              <a:t>Выносливость;</a:t>
            </a:r>
            <a:endParaRPr lang="ru-RU" sz="2000" b="1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Быстрота;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Ловкость;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Гибкость</a:t>
            </a:r>
            <a:endParaRPr lang="ru-RU" sz="20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2386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Спортивные фоны для презентаций (34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" y="0"/>
            <a:ext cx="9142931" cy="688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476674"/>
            <a:ext cx="82089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+mj-lt"/>
              <a:buAutoNum type="arabicPeriod" startAt="7"/>
            </a:pPr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</a:rPr>
              <a:t>Целесообразность использования времени на физкультурном занятии определяется по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…</a:t>
            </a:r>
          </a:p>
          <a:p>
            <a:pPr lvl="1"/>
            <a:endParaRPr lang="ru-RU" sz="2000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u="sng" dirty="0">
                <a:solidFill>
                  <a:prstClr val="black"/>
                </a:solidFill>
                <a:latin typeface="Times New Roman"/>
                <a:ea typeface="Times New Roman"/>
              </a:rPr>
              <a:t>Общей плотности </a:t>
            </a:r>
            <a:r>
              <a:rPr lang="ru-RU" sz="2000" b="1" u="sng" dirty="0" smtClean="0">
                <a:solidFill>
                  <a:prstClr val="black"/>
                </a:solidFill>
                <a:latin typeface="Times New Roman"/>
                <a:ea typeface="Times New Roman"/>
              </a:rPr>
              <a:t>ОД</a:t>
            </a:r>
            <a:r>
              <a:rPr lang="ru-RU" sz="2000" b="1" u="sng" dirty="0">
                <a:solidFill>
                  <a:prstClr val="black"/>
                </a:solidFill>
                <a:latin typeface="Times New Roman"/>
                <a:ea typeface="Times New Roman"/>
              </a:rPr>
              <a:t>;</a:t>
            </a:r>
            <a:endParaRPr lang="ru-RU" sz="2000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Моторной плотности 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ОД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;</a:t>
            </a:r>
          </a:p>
          <a:p>
            <a:pPr marL="34290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Подбору физических упражнений;</a:t>
            </a:r>
          </a:p>
          <a:p>
            <a:pPr marL="34290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Расположению физических упражнений;</a:t>
            </a:r>
          </a:p>
          <a:p>
            <a:pPr marL="34290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Продолжительности физических упражнений.</a:t>
            </a:r>
          </a:p>
        </p:txBody>
      </p:sp>
    </p:spTree>
    <p:extLst>
      <p:ext uri="{BB962C8B-B14F-4D97-AF65-F5344CB8AC3E}">
        <p14:creationId xmlns:p14="http://schemas.microsoft.com/office/powerpoint/2010/main" val="96129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Спортивные фоны для презентаций (34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" y="-22078"/>
            <a:ext cx="9142931" cy="688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3346" y="2276872"/>
            <a:ext cx="8557875" cy="614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</a:rPr>
              <a:t>Из каких частей состоит занятие по физической культуре?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9647" y="546888"/>
            <a:ext cx="89057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Aft>
                <a:spcPts val="0"/>
              </a:spcAft>
            </a:pPr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Структура 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физкультурного занятия</a:t>
            </a:r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</a:rPr>
              <a:t> 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439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Солнцестояние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434</Words>
  <Application>Microsoft Office PowerPoint</Application>
  <PresentationFormat>Экран (4:3)</PresentationFormat>
  <Paragraphs>129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Тема Office</vt:lpstr>
      <vt:lpstr>Базовая</vt:lpstr>
      <vt:lpstr>1_Тема Office</vt:lpstr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«Общая и моторная плотность занятий по физическому развитию в ДОУ» </vt:lpstr>
      <vt:lpstr>  «Организация процесса физического воспитания и проведение мероприятий по физической культуре в зависимости от пола, возраста и состояния здоровья»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</cp:revision>
  <dcterms:created xsi:type="dcterms:W3CDTF">2021-11-19T18:05:10Z</dcterms:created>
  <dcterms:modified xsi:type="dcterms:W3CDTF">2021-11-25T05:25:09Z</dcterms:modified>
</cp:coreProperties>
</file>